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4" r:id="rId4"/>
    <p:sldId id="260" r:id="rId5"/>
    <p:sldId id="269" r:id="rId6"/>
    <p:sldId id="259" r:id="rId7"/>
    <p:sldId id="287" r:id="rId8"/>
    <p:sldId id="290" r:id="rId9"/>
    <p:sldId id="292" r:id="rId10"/>
    <p:sldId id="288" r:id="rId11"/>
    <p:sldId id="261" r:id="rId12"/>
    <p:sldId id="291" r:id="rId13"/>
    <p:sldId id="289" r:id="rId14"/>
    <p:sldId id="278" r:id="rId15"/>
    <p:sldId id="279" r:id="rId16"/>
    <p:sldId id="276" r:id="rId17"/>
    <p:sldId id="286" r:id="rId1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8730" autoAdjust="0"/>
    <p:restoredTop sz="94660"/>
  </p:normalViewPr>
  <p:slideViewPr>
    <p:cSldViewPr snapToGrid="0">
      <p:cViewPr varScale="1">
        <p:scale>
          <a:sx n="48" d="100"/>
          <a:sy n="48" d="100"/>
        </p:scale>
        <p:origin x="192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45140C-C326-4DAA-A267-498AD5117D68}" type="doc">
      <dgm:prSet loTypeId="urn:microsoft.com/office/officeart/2005/8/layout/vList4" loCatId="picture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s-CL"/>
        </a:p>
      </dgm:t>
    </dgm:pt>
    <dgm:pt modelId="{78BFB295-8F5D-4286-B72B-79142F8F0E13}">
      <dgm:prSet phldrT="[Texto]"/>
      <dgm:spPr/>
      <dgm:t>
        <a:bodyPr/>
        <a:lstStyle/>
        <a:p>
          <a:r>
            <a:rPr lang="es-CL" dirty="0"/>
            <a:t>Carla Adasme</a:t>
          </a:r>
        </a:p>
      </dgm:t>
    </dgm:pt>
    <dgm:pt modelId="{F1885FAB-61EC-4F80-98D0-72360031AF9F}" type="parTrans" cxnId="{2AD07198-D472-4B98-B6D5-5A730374E9A2}">
      <dgm:prSet/>
      <dgm:spPr/>
      <dgm:t>
        <a:bodyPr/>
        <a:lstStyle/>
        <a:p>
          <a:endParaRPr lang="es-CL"/>
        </a:p>
      </dgm:t>
    </dgm:pt>
    <dgm:pt modelId="{E88D0928-51D4-4670-8963-60ABBB193E13}" type="sibTrans" cxnId="{2AD07198-D472-4B98-B6D5-5A730374E9A2}">
      <dgm:prSet/>
      <dgm:spPr/>
      <dgm:t>
        <a:bodyPr/>
        <a:lstStyle/>
        <a:p>
          <a:endParaRPr lang="es-CL"/>
        </a:p>
      </dgm:t>
    </dgm:pt>
    <dgm:pt modelId="{D868444B-AE34-4422-A6A5-1F7D392D0C20}">
      <dgm:prSet phldrT="[Texto]"/>
      <dgm:spPr/>
      <dgm:t>
        <a:bodyPr/>
        <a:lstStyle/>
        <a:p>
          <a:r>
            <a:rPr lang="es-MX" dirty="0"/>
            <a:t>Cargo</a:t>
          </a:r>
          <a:endParaRPr lang="es-CL" dirty="0"/>
        </a:p>
      </dgm:t>
    </dgm:pt>
    <dgm:pt modelId="{7DB88D83-6C3A-48C1-8CAD-0D11C3BEC35C}" type="parTrans" cxnId="{484B8A37-0122-4FF5-93D2-4A15DF521A17}">
      <dgm:prSet/>
      <dgm:spPr/>
      <dgm:t>
        <a:bodyPr/>
        <a:lstStyle/>
        <a:p>
          <a:endParaRPr lang="es-CL"/>
        </a:p>
      </dgm:t>
    </dgm:pt>
    <dgm:pt modelId="{74B9B1A5-94EB-40A9-BFF2-678501068FB8}" type="sibTrans" cxnId="{484B8A37-0122-4FF5-93D2-4A15DF521A17}">
      <dgm:prSet/>
      <dgm:spPr/>
      <dgm:t>
        <a:bodyPr/>
        <a:lstStyle/>
        <a:p>
          <a:endParaRPr lang="es-CL"/>
        </a:p>
      </dgm:t>
    </dgm:pt>
    <dgm:pt modelId="{02A34BC0-F8BA-4A89-87A4-4F20079DFD06}">
      <dgm:prSet phldrT="[Texto]"/>
      <dgm:spPr/>
      <dgm:t>
        <a:bodyPr/>
        <a:lstStyle/>
        <a:p>
          <a:r>
            <a:rPr lang="es-CL" dirty="0"/>
            <a:t>Stephen </a:t>
          </a:r>
          <a:r>
            <a:rPr lang="es-CL" dirty="0" err="1"/>
            <a:t>Lucic</a:t>
          </a:r>
          <a:endParaRPr lang="es-CL" dirty="0"/>
        </a:p>
      </dgm:t>
    </dgm:pt>
    <dgm:pt modelId="{9ADB496F-2DB6-4F16-8C91-2EB9CDF5F2F2}" type="parTrans" cxnId="{0E2AE979-A66C-4CEC-BFF4-5B28BB7CD9EA}">
      <dgm:prSet/>
      <dgm:spPr/>
      <dgm:t>
        <a:bodyPr/>
        <a:lstStyle/>
        <a:p>
          <a:endParaRPr lang="es-CL"/>
        </a:p>
      </dgm:t>
    </dgm:pt>
    <dgm:pt modelId="{44AB630E-CD8B-4223-9F51-5EEE4E054B0A}" type="sibTrans" cxnId="{0E2AE979-A66C-4CEC-BFF4-5B28BB7CD9EA}">
      <dgm:prSet/>
      <dgm:spPr/>
      <dgm:t>
        <a:bodyPr/>
        <a:lstStyle/>
        <a:p>
          <a:endParaRPr lang="es-CL"/>
        </a:p>
      </dgm:t>
    </dgm:pt>
    <dgm:pt modelId="{2E221207-005F-49CB-81E1-6D036D64322B}">
      <dgm:prSet phldrT="[Texto]"/>
      <dgm:spPr/>
      <dgm:t>
        <a:bodyPr/>
        <a:lstStyle/>
        <a:p>
          <a:r>
            <a:rPr lang="es-CL" dirty="0"/>
            <a:t>QA y DBA</a:t>
          </a:r>
        </a:p>
      </dgm:t>
    </dgm:pt>
    <dgm:pt modelId="{3728DB5E-E904-481D-A1E5-49CF4AFFC0D3}" type="sibTrans" cxnId="{1C3272C9-C630-4D60-B76B-138907BB4D41}">
      <dgm:prSet/>
      <dgm:spPr/>
      <dgm:t>
        <a:bodyPr/>
        <a:lstStyle/>
        <a:p>
          <a:endParaRPr lang="es-CL"/>
        </a:p>
      </dgm:t>
    </dgm:pt>
    <dgm:pt modelId="{B200B6AA-AA2A-4CB8-80FF-4BB54938E8A5}" type="parTrans" cxnId="{1C3272C9-C630-4D60-B76B-138907BB4D41}">
      <dgm:prSet/>
      <dgm:spPr/>
      <dgm:t>
        <a:bodyPr/>
        <a:lstStyle/>
        <a:p>
          <a:endParaRPr lang="es-CL"/>
        </a:p>
      </dgm:t>
    </dgm:pt>
    <dgm:pt modelId="{EA3B2395-55AF-495E-9D6B-329D2886612F}">
      <dgm:prSet phldrT="[Texto]"/>
      <dgm:spPr/>
      <dgm:t>
        <a:bodyPr/>
        <a:lstStyle/>
        <a:p>
          <a:r>
            <a:rPr lang="es-MX" dirty="0"/>
            <a:t>Cargo</a:t>
          </a:r>
          <a:endParaRPr lang="es-CL" dirty="0"/>
        </a:p>
      </dgm:t>
    </dgm:pt>
    <dgm:pt modelId="{11A4E056-7834-4F82-8A9C-B8EA31F159E3}" type="sibTrans" cxnId="{778F2DBC-81F3-476D-BD99-784E4F7153C8}">
      <dgm:prSet/>
      <dgm:spPr/>
      <dgm:t>
        <a:bodyPr/>
        <a:lstStyle/>
        <a:p>
          <a:endParaRPr lang="es-CL"/>
        </a:p>
      </dgm:t>
    </dgm:pt>
    <dgm:pt modelId="{01DA10B6-3F7A-4C8A-AACD-F605EE6CCF20}" type="parTrans" cxnId="{778F2DBC-81F3-476D-BD99-784E4F7153C8}">
      <dgm:prSet/>
      <dgm:spPr/>
      <dgm:t>
        <a:bodyPr/>
        <a:lstStyle/>
        <a:p>
          <a:endParaRPr lang="es-CL"/>
        </a:p>
      </dgm:t>
    </dgm:pt>
    <dgm:pt modelId="{55A2A9EB-4C26-43C3-B721-D475B10BC39B}">
      <dgm:prSet phldrT="[Texto]"/>
      <dgm:spPr/>
      <dgm:t>
        <a:bodyPr/>
        <a:lstStyle/>
        <a:p>
          <a:r>
            <a:rPr lang="es-CL" dirty="0"/>
            <a:t>Jefe de proyecto y Programador</a:t>
          </a:r>
        </a:p>
      </dgm:t>
    </dgm:pt>
    <dgm:pt modelId="{4EF4588A-187C-4393-9DFC-C6D80B20E995}" type="sibTrans" cxnId="{ECED70CB-7A25-48F8-9E03-51596FB1E92C}">
      <dgm:prSet/>
      <dgm:spPr/>
      <dgm:t>
        <a:bodyPr/>
        <a:lstStyle/>
        <a:p>
          <a:endParaRPr lang="es-CL"/>
        </a:p>
      </dgm:t>
    </dgm:pt>
    <dgm:pt modelId="{B8424EB2-FFE7-4867-9D5A-EE0D46E8AAFE}" type="parTrans" cxnId="{ECED70CB-7A25-48F8-9E03-51596FB1E92C}">
      <dgm:prSet/>
      <dgm:spPr/>
      <dgm:t>
        <a:bodyPr/>
        <a:lstStyle/>
        <a:p>
          <a:endParaRPr lang="es-CL"/>
        </a:p>
      </dgm:t>
    </dgm:pt>
    <dgm:pt modelId="{F09BF26D-2022-40EF-B754-46AD6A5DA741}">
      <dgm:prSet/>
      <dgm:spPr/>
      <dgm:t>
        <a:bodyPr/>
        <a:lstStyle/>
        <a:p>
          <a:r>
            <a:rPr lang="es-CL" dirty="0"/>
            <a:t>Evelyn Ramos</a:t>
          </a:r>
        </a:p>
      </dgm:t>
    </dgm:pt>
    <dgm:pt modelId="{22E33F83-C1EA-4F57-9248-EBBDD1566FE6}" type="parTrans" cxnId="{9B06EC53-423E-4393-A141-AEC376BB0443}">
      <dgm:prSet/>
      <dgm:spPr/>
      <dgm:t>
        <a:bodyPr/>
        <a:lstStyle/>
        <a:p>
          <a:endParaRPr lang="es-CL"/>
        </a:p>
      </dgm:t>
    </dgm:pt>
    <dgm:pt modelId="{A3A9474B-2427-41B4-91AF-61930E05E90E}" type="sibTrans" cxnId="{9B06EC53-423E-4393-A141-AEC376BB0443}">
      <dgm:prSet/>
      <dgm:spPr/>
      <dgm:t>
        <a:bodyPr/>
        <a:lstStyle/>
        <a:p>
          <a:endParaRPr lang="es-CL"/>
        </a:p>
      </dgm:t>
    </dgm:pt>
    <dgm:pt modelId="{0390E1A4-9F0C-46E1-9789-486D169974EF}">
      <dgm:prSet/>
      <dgm:spPr/>
      <dgm:t>
        <a:bodyPr/>
        <a:lstStyle/>
        <a:p>
          <a:r>
            <a:rPr lang="es-CL" dirty="0"/>
            <a:t>Cargo</a:t>
          </a:r>
        </a:p>
      </dgm:t>
    </dgm:pt>
    <dgm:pt modelId="{6B5C0B58-0A4A-499B-8E3C-CFF01ED1659D}" type="parTrans" cxnId="{61B14E73-C545-4FAF-A9A1-1B5F097E1162}">
      <dgm:prSet/>
      <dgm:spPr/>
      <dgm:t>
        <a:bodyPr/>
        <a:lstStyle/>
        <a:p>
          <a:endParaRPr lang="es-CL"/>
        </a:p>
      </dgm:t>
    </dgm:pt>
    <dgm:pt modelId="{B2B96C2E-A18A-4AAD-B360-3C214C15C245}" type="sibTrans" cxnId="{61B14E73-C545-4FAF-A9A1-1B5F097E1162}">
      <dgm:prSet/>
      <dgm:spPr/>
      <dgm:t>
        <a:bodyPr/>
        <a:lstStyle/>
        <a:p>
          <a:endParaRPr lang="es-CL"/>
        </a:p>
      </dgm:t>
    </dgm:pt>
    <dgm:pt modelId="{761B5960-C5C5-4A81-977F-F8155402171A}">
      <dgm:prSet/>
      <dgm:spPr/>
      <dgm:t>
        <a:bodyPr/>
        <a:lstStyle/>
        <a:p>
          <a:r>
            <a:rPr lang="es-CL" dirty="0"/>
            <a:t>Programador y diseñador</a:t>
          </a:r>
        </a:p>
      </dgm:t>
    </dgm:pt>
    <dgm:pt modelId="{22F36988-6788-43E0-A823-AE4DD93A3D87}" type="parTrans" cxnId="{1FCDC96F-E7D0-4592-88D9-5D1CC7D10168}">
      <dgm:prSet/>
      <dgm:spPr/>
      <dgm:t>
        <a:bodyPr/>
        <a:lstStyle/>
        <a:p>
          <a:endParaRPr lang="es-CL"/>
        </a:p>
      </dgm:t>
    </dgm:pt>
    <dgm:pt modelId="{44CDD779-8E39-476B-AA7D-0796F124FDD0}" type="sibTrans" cxnId="{1FCDC96F-E7D0-4592-88D9-5D1CC7D10168}">
      <dgm:prSet/>
      <dgm:spPr/>
      <dgm:t>
        <a:bodyPr/>
        <a:lstStyle/>
        <a:p>
          <a:endParaRPr lang="es-CL"/>
        </a:p>
      </dgm:t>
    </dgm:pt>
    <dgm:pt modelId="{6E1E561E-88C1-49C6-A3F7-DE4B9AD43273}" type="pres">
      <dgm:prSet presAssocID="{BE45140C-C326-4DAA-A267-498AD5117D68}" presName="linear" presStyleCnt="0">
        <dgm:presLayoutVars>
          <dgm:dir/>
          <dgm:resizeHandles val="exact"/>
        </dgm:presLayoutVars>
      </dgm:prSet>
      <dgm:spPr/>
    </dgm:pt>
    <dgm:pt modelId="{F70979D0-5925-4EC3-AD84-986E0EC7B0D8}" type="pres">
      <dgm:prSet presAssocID="{78BFB295-8F5D-4286-B72B-79142F8F0E13}" presName="comp" presStyleCnt="0"/>
      <dgm:spPr/>
    </dgm:pt>
    <dgm:pt modelId="{54FC4CB6-0791-48D3-B2C5-2E99B8AFCFF7}" type="pres">
      <dgm:prSet presAssocID="{78BFB295-8F5D-4286-B72B-79142F8F0E13}" presName="box" presStyleLbl="node1" presStyleIdx="0" presStyleCnt="3" custLinFactNeighborX="5318" custLinFactNeighborY="-12417"/>
      <dgm:spPr/>
    </dgm:pt>
    <dgm:pt modelId="{9A7E2690-DE9C-4572-9BE5-B8C9A3B8BBB3}" type="pres">
      <dgm:prSet presAssocID="{78BFB295-8F5D-4286-B72B-79142F8F0E13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52D125D2-FCA7-4A2D-AB39-B6BD54F251F2}" type="pres">
      <dgm:prSet presAssocID="{78BFB295-8F5D-4286-B72B-79142F8F0E13}" presName="text" presStyleLbl="node1" presStyleIdx="0" presStyleCnt="3">
        <dgm:presLayoutVars>
          <dgm:bulletEnabled val="1"/>
        </dgm:presLayoutVars>
      </dgm:prSet>
      <dgm:spPr/>
    </dgm:pt>
    <dgm:pt modelId="{E95CA29D-745B-40BA-93B6-BB607C99A2CE}" type="pres">
      <dgm:prSet presAssocID="{E88D0928-51D4-4670-8963-60ABBB193E13}" presName="spacer" presStyleCnt="0"/>
      <dgm:spPr/>
    </dgm:pt>
    <dgm:pt modelId="{41A67AC8-1DD7-4AB7-96A3-87B24035E3FA}" type="pres">
      <dgm:prSet presAssocID="{02A34BC0-F8BA-4A89-87A4-4F20079DFD06}" presName="comp" presStyleCnt="0"/>
      <dgm:spPr/>
    </dgm:pt>
    <dgm:pt modelId="{39AFE128-ACF6-44CA-B18B-64F5782CF210}" type="pres">
      <dgm:prSet presAssocID="{02A34BC0-F8BA-4A89-87A4-4F20079DFD06}" presName="box" presStyleLbl="node1" presStyleIdx="1" presStyleCnt="3"/>
      <dgm:spPr/>
    </dgm:pt>
    <dgm:pt modelId="{3F97C059-D720-4D48-953F-B84D04D0BF79}" type="pres">
      <dgm:prSet presAssocID="{02A34BC0-F8BA-4A89-87A4-4F20079DFD06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9000" b="-29000"/>
          </a:stretch>
        </a:blipFill>
      </dgm:spPr>
    </dgm:pt>
    <dgm:pt modelId="{CFFDF23F-D296-4CDF-8EE4-8A672559E207}" type="pres">
      <dgm:prSet presAssocID="{02A34BC0-F8BA-4A89-87A4-4F20079DFD06}" presName="text" presStyleLbl="node1" presStyleIdx="1" presStyleCnt="3">
        <dgm:presLayoutVars>
          <dgm:bulletEnabled val="1"/>
        </dgm:presLayoutVars>
      </dgm:prSet>
      <dgm:spPr/>
    </dgm:pt>
    <dgm:pt modelId="{2D0756C8-30C9-0348-B30F-A2CCC63949BB}" type="pres">
      <dgm:prSet presAssocID="{44AB630E-CD8B-4223-9F51-5EEE4E054B0A}" presName="spacer" presStyleCnt="0"/>
      <dgm:spPr/>
    </dgm:pt>
    <dgm:pt modelId="{0A053813-1A27-48A9-9CE4-CF4EBB9943E0}" type="pres">
      <dgm:prSet presAssocID="{F09BF26D-2022-40EF-B754-46AD6A5DA741}" presName="comp" presStyleCnt="0"/>
      <dgm:spPr/>
    </dgm:pt>
    <dgm:pt modelId="{F6EA3109-3DED-4AF4-91BA-940DEFBF6AB6}" type="pres">
      <dgm:prSet presAssocID="{F09BF26D-2022-40EF-B754-46AD6A5DA741}" presName="box" presStyleLbl="node1" presStyleIdx="2" presStyleCnt="3" custLinFactNeighborX="250" custLinFactNeighborY="1180"/>
      <dgm:spPr/>
    </dgm:pt>
    <dgm:pt modelId="{504B6808-2EA0-4B63-AE60-779A9AA54E83}" type="pres">
      <dgm:prSet presAssocID="{F09BF26D-2022-40EF-B754-46AD6A5DA741}" presName="img" presStyleLbl="fgImgPlace1" presStyleIdx="2" presStyleCnt="3" custScaleX="100074" custScaleY="100015" custLinFactNeighborX="7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4539DCF4-B987-4503-BDC5-6515AA2623F4}" type="pres">
      <dgm:prSet presAssocID="{F09BF26D-2022-40EF-B754-46AD6A5DA741}" presName="text" presStyleLbl="node1" presStyleIdx="2" presStyleCnt="3">
        <dgm:presLayoutVars>
          <dgm:bulletEnabled val="1"/>
        </dgm:presLayoutVars>
      </dgm:prSet>
      <dgm:spPr/>
    </dgm:pt>
  </dgm:ptLst>
  <dgm:cxnLst>
    <dgm:cxn modelId="{5DD01A14-3552-AB44-860D-AD28146C357D}" type="presOf" srcId="{78BFB295-8F5D-4286-B72B-79142F8F0E13}" destId="{52D125D2-FCA7-4A2D-AB39-B6BD54F251F2}" srcOrd="1" destOrd="0" presId="urn:microsoft.com/office/officeart/2005/8/layout/vList4"/>
    <dgm:cxn modelId="{E7514015-C6E9-6242-8D87-C1D1CC187C4D}" type="presOf" srcId="{761B5960-C5C5-4A81-977F-F8155402171A}" destId="{F6EA3109-3DED-4AF4-91BA-940DEFBF6AB6}" srcOrd="0" destOrd="2" presId="urn:microsoft.com/office/officeart/2005/8/layout/vList4"/>
    <dgm:cxn modelId="{D9EF741A-F527-C04C-B570-A1D991470DCF}" type="presOf" srcId="{F09BF26D-2022-40EF-B754-46AD6A5DA741}" destId="{F6EA3109-3DED-4AF4-91BA-940DEFBF6AB6}" srcOrd="0" destOrd="0" presId="urn:microsoft.com/office/officeart/2005/8/layout/vList4"/>
    <dgm:cxn modelId="{484B8A37-0122-4FF5-93D2-4A15DF521A17}" srcId="{78BFB295-8F5D-4286-B72B-79142F8F0E13}" destId="{D868444B-AE34-4422-A6A5-1F7D392D0C20}" srcOrd="0" destOrd="0" parTransId="{7DB88D83-6C3A-48C1-8CAD-0D11C3BEC35C}" sibTransId="{74B9B1A5-94EB-40A9-BFF2-678501068FB8}"/>
    <dgm:cxn modelId="{E035C73A-9D0B-F64A-B5E7-9E4D29E3E618}" type="presOf" srcId="{F09BF26D-2022-40EF-B754-46AD6A5DA741}" destId="{4539DCF4-B987-4503-BDC5-6515AA2623F4}" srcOrd="1" destOrd="0" presId="urn:microsoft.com/office/officeart/2005/8/layout/vList4"/>
    <dgm:cxn modelId="{70C0784F-05B1-5746-8696-C252239D537D}" type="presOf" srcId="{D868444B-AE34-4422-A6A5-1F7D392D0C20}" destId="{54FC4CB6-0791-48D3-B2C5-2E99B8AFCFF7}" srcOrd="0" destOrd="1" presId="urn:microsoft.com/office/officeart/2005/8/layout/vList4"/>
    <dgm:cxn modelId="{9B06EC53-423E-4393-A141-AEC376BB0443}" srcId="{BE45140C-C326-4DAA-A267-498AD5117D68}" destId="{F09BF26D-2022-40EF-B754-46AD6A5DA741}" srcOrd="2" destOrd="0" parTransId="{22E33F83-C1EA-4F57-9248-EBBDD1566FE6}" sibTransId="{A3A9474B-2427-41B4-91AF-61930E05E90E}"/>
    <dgm:cxn modelId="{E2B0A55B-B188-F845-B240-E3DD7E7F3AD4}" type="presOf" srcId="{55A2A9EB-4C26-43C3-B721-D475B10BC39B}" destId="{CFFDF23F-D296-4CDF-8EE4-8A672559E207}" srcOrd="1" destOrd="2" presId="urn:microsoft.com/office/officeart/2005/8/layout/vList4"/>
    <dgm:cxn modelId="{288DE56A-6033-5949-AB36-385D6E235FB4}" type="presOf" srcId="{2E221207-005F-49CB-81E1-6D036D64322B}" destId="{54FC4CB6-0791-48D3-B2C5-2E99B8AFCFF7}" srcOrd="0" destOrd="2" presId="urn:microsoft.com/office/officeart/2005/8/layout/vList4"/>
    <dgm:cxn modelId="{1FCDC96F-E7D0-4592-88D9-5D1CC7D10168}" srcId="{F09BF26D-2022-40EF-B754-46AD6A5DA741}" destId="{761B5960-C5C5-4A81-977F-F8155402171A}" srcOrd="1" destOrd="0" parTransId="{22F36988-6788-43E0-A823-AE4DD93A3D87}" sibTransId="{44CDD779-8E39-476B-AA7D-0796F124FDD0}"/>
    <dgm:cxn modelId="{61B14E73-C545-4FAF-A9A1-1B5F097E1162}" srcId="{F09BF26D-2022-40EF-B754-46AD6A5DA741}" destId="{0390E1A4-9F0C-46E1-9789-486D169974EF}" srcOrd="0" destOrd="0" parTransId="{6B5C0B58-0A4A-499B-8E3C-CFF01ED1659D}" sibTransId="{B2B96C2E-A18A-4AAD-B360-3C214C15C245}"/>
    <dgm:cxn modelId="{0E2AE979-A66C-4CEC-BFF4-5B28BB7CD9EA}" srcId="{BE45140C-C326-4DAA-A267-498AD5117D68}" destId="{02A34BC0-F8BA-4A89-87A4-4F20079DFD06}" srcOrd="1" destOrd="0" parTransId="{9ADB496F-2DB6-4F16-8C91-2EB9CDF5F2F2}" sibTransId="{44AB630E-CD8B-4223-9F51-5EEE4E054B0A}"/>
    <dgm:cxn modelId="{1D2CDF80-2B13-D44B-B343-04CC16EA9444}" type="presOf" srcId="{EA3B2395-55AF-495E-9D6B-329D2886612F}" destId="{CFFDF23F-D296-4CDF-8EE4-8A672559E207}" srcOrd="1" destOrd="1" presId="urn:microsoft.com/office/officeart/2005/8/layout/vList4"/>
    <dgm:cxn modelId="{84B1508D-704B-5841-8A62-9D6E94C051D9}" type="presOf" srcId="{02A34BC0-F8BA-4A89-87A4-4F20079DFD06}" destId="{CFFDF23F-D296-4CDF-8EE4-8A672559E207}" srcOrd="1" destOrd="0" presId="urn:microsoft.com/office/officeart/2005/8/layout/vList4"/>
    <dgm:cxn modelId="{FC1C9694-C94B-DC45-9D14-2E38B12BCFBA}" type="presOf" srcId="{78BFB295-8F5D-4286-B72B-79142F8F0E13}" destId="{54FC4CB6-0791-48D3-B2C5-2E99B8AFCFF7}" srcOrd="0" destOrd="0" presId="urn:microsoft.com/office/officeart/2005/8/layout/vList4"/>
    <dgm:cxn modelId="{3C14B297-D4F0-C148-ADD2-2684160A70F7}" type="presOf" srcId="{EA3B2395-55AF-495E-9D6B-329D2886612F}" destId="{39AFE128-ACF6-44CA-B18B-64F5782CF210}" srcOrd="0" destOrd="1" presId="urn:microsoft.com/office/officeart/2005/8/layout/vList4"/>
    <dgm:cxn modelId="{801AF897-531C-9144-BDE6-48467BFE878A}" type="presOf" srcId="{2E221207-005F-49CB-81E1-6D036D64322B}" destId="{52D125D2-FCA7-4A2D-AB39-B6BD54F251F2}" srcOrd="1" destOrd="2" presId="urn:microsoft.com/office/officeart/2005/8/layout/vList4"/>
    <dgm:cxn modelId="{2AD07198-D472-4B98-B6D5-5A730374E9A2}" srcId="{BE45140C-C326-4DAA-A267-498AD5117D68}" destId="{78BFB295-8F5D-4286-B72B-79142F8F0E13}" srcOrd="0" destOrd="0" parTransId="{F1885FAB-61EC-4F80-98D0-72360031AF9F}" sibTransId="{E88D0928-51D4-4670-8963-60ABBB193E13}"/>
    <dgm:cxn modelId="{690A389C-25C1-485B-88F9-437236A47744}" type="presOf" srcId="{BE45140C-C326-4DAA-A267-498AD5117D68}" destId="{6E1E561E-88C1-49C6-A3F7-DE4B9AD43273}" srcOrd="0" destOrd="0" presId="urn:microsoft.com/office/officeart/2005/8/layout/vList4"/>
    <dgm:cxn modelId="{3E42519F-5AD8-AC41-AF0E-4C78E7BA97C8}" type="presOf" srcId="{D868444B-AE34-4422-A6A5-1F7D392D0C20}" destId="{52D125D2-FCA7-4A2D-AB39-B6BD54F251F2}" srcOrd="1" destOrd="1" presId="urn:microsoft.com/office/officeart/2005/8/layout/vList4"/>
    <dgm:cxn modelId="{FD523DB3-C976-314B-A733-407C4DD98C60}" type="presOf" srcId="{02A34BC0-F8BA-4A89-87A4-4F20079DFD06}" destId="{39AFE128-ACF6-44CA-B18B-64F5782CF210}" srcOrd="0" destOrd="0" presId="urn:microsoft.com/office/officeart/2005/8/layout/vList4"/>
    <dgm:cxn modelId="{E04E6BB6-55FF-9E49-9CD8-7395F993E4E5}" type="presOf" srcId="{55A2A9EB-4C26-43C3-B721-D475B10BC39B}" destId="{39AFE128-ACF6-44CA-B18B-64F5782CF210}" srcOrd="0" destOrd="2" presId="urn:microsoft.com/office/officeart/2005/8/layout/vList4"/>
    <dgm:cxn modelId="{778F2DBC-81F3-476D-BD99-784E4F7153C8}" srcId="{02A34BC0-F8BA-4A89-87A4-4F20079DFD06}" destId="{EA3B2395-55AF-495E-9D6B-329D2886612F}" srcOrd="0" destOrd="0" parTransId="{01DA10B6-3F7A-4C8A-AACD-F605EE6CCF20}" sibTransId="{11A4E056-7834-4F82-8A9C-B8EA31F159E3}"/>
    <dgm:cxn modelId="{5F96ECC4-4EEA-2443-8C18-EDF86F7E15AF}" type="presOf" srcId="{0390E1A4-9F0C-46E1-9789-486D169974EF}" destId="{4539DCF4-B987-4503-BDC5-6515AA2623F4}" srcOrd="1" destOrd="1" presId="urn:microsoft.com/office/officeart/2005/8/layout/vList4"/>
    <dgm:cxn modelId="{1C3272C9-C630-4D60-B76B-138907BB4D41}" srcId="{78BFB295-8F5D-4286-B72B-79142F8F0E13}" destId="{2E221207-005F-49CB-81E1-6D036D64322B}" srcOrd="1" destOrd="0" parTransId="{B200B6AA-AA2A-4CB8-80FF-4BB54938E8A5}" sibTransId="{3728DB5E-E904-481D-A1E5-49CF4AFFC0D3}"/>
    <dgm:cxn modelId="{ECED70CB-7A25-48F8-9E03-51596FB1E92C}" srcId="{02A34BC0-F8BA-4A89-87A4-4F20079DFD06}" destId="{55A2A9EB-4C26-43C3-B721-D475B10BC39B}" srcOrd="1" destOrd="0" parTransId="{B8424EB2-FFE7-4867-9D5A-EE0D46E8AAFE}" sibTransId="{4EF4588A-187C-4393-9DFC-C6D80B20E995}"/>
    <dgm:cxn modelId="{E663D6CD-27D1-9D4C-8932-D09362AB2850}" type="presOf" srcId="{0390E1A4-9F0C-46E1-9789-486D169974EF}" destId="{F6EA3109-3DED-4AF4-91BA-940DEFBF6AB6}" srcOrd="0" destOrd="1" presId="urn:microsoft.com/office/officeart/2005/8/layout/vList4"/>
    <dgm:cxn modelId="{19CCF5CF-A8FB-5046-84DE-41DD2BA9BB04}" type="presOf" srcId="{761B5960-C5C5-4A81-977F-F8155402171A}" destId="{4539DCF4-B987-4503-BDC5-6515AA2623F4}" srcOrd="1" destOrd="2" presId="urn:microsoft.com/office/officeart/2005/8/layout/vList4"/>
    <dgm:cxn modelId="{5D88633C-756B-E740-8B9E-DF5ED7118A79}" type="presParOf" srcId="{6E1E561E-88C1-49C6-A3F7-DE4B9AD43273}" destId="{F70979D0-5925-4EC3-AD84-986E0EC7B0D8}" srcOrd="0" destOrd="0" presId="urn:microsoft.com/office/officeart/2005/8/layout/vList4"/>
    <dgm:cxn modelId="{2D902243-C25D-2242-92A6-DABF8372D04B}" type="presParOf" srcId="{F70979D0-5925-4EC3-AD84-986E0EC7B0D8}" destId="{54FC4CB6-0791-48D3-B2C5-2E99B8AFCFF7}" srcOrd="0" destOrd="0" presId="urn:microsoft.com/office/officeart/2005/8/layout/vList4"/>
    <dgm:cxn modelId="{A2B645FA-AB05-8E42-85A2-3B2DBF0DE741}" type="presParOf" srcId="{F70979D0-5925-4EC3-AD84-986E0EC7B0D8}" destId="{9A7E2690-DE9C-4572-9BE5-B8C9A3B8BBB3}" srcOrd="1" destOrd="0" presId="urn:microsoft.com/office/officeart/2005/8/layout/vList4"/>
    <dgm:cxn modelId="{2FFD32F4-DB69-CD40-A2C0-7E9CF4F6C133}" type="presParOf" srcId="{F70979D0-5925-4EC3-AD84-986E0EC7B0D8}" destId="{52D125D2-FCA7-4A2D-AB39-B6BD54F251F2}" srcOrd="2" destOrd="0" presId="urn:microsoft.com/office/officeart/2005/8/layout/vList4"/>
    <dgm:cxn modelId="{E28B77FE-B033-9546-99AB-405AB2DFFB52}" type="presParOf" srcId="{6E1E561E-88C1-49C6-A3F7-DE4B9AD43273}" destId="{E95CA29D-745B-40BA-93B6-BB607C99A2CE}" srcOrd="1" destOrd="0" presId="urn:microsoft.com/office/officeart/2005/8/layout/vList4"/>
    <dgm:cxn modelId="{0A1C32EE-9396-1344-81C3-8E72B21DD7EC}" type="presParOf" srcId="{6E1E561E-88C1-49C6-A3F7-DE4B9AD43273}" destId="{41A67AC8-1DD7-4AB7-96A3-87B24035E3FA}" srcOrd="2" destOrd="0" presId="urn:microsoft.com/office/officeart/2005/8/layout/vList4"/>
    <dgm:cxn modelId="{ACDD6AE7-2BCB-BA4A-9808-93472D7B4275}" type="presParOf" srcId="{41A67AC8-1DD7-4AB7-96A3-87B24035E3FA}" destId="{39AFE128-ACF6-44CA-B18B-64F5782CF210}" srcOrd="0" destOrd="0" presId="urn:microsoft.com/office/officeart/2005/8/layout/vList4"/>
    <dgm:cxn modelId="{8B6E71BD-C55E-E24F-B200-312EE309A887}" type="presParOf" srcId="{41A67AC8-1DD7-4AB7-96A3-87B24035E3FA}" destId="{3F97C059-D720-4D48-953F-B84D04D0BF79}" srcOrd="1" destOrd="0" presId="urn:microsoft.com/office/officeart/2005/8/layout/vList4"/>
    <dgm:cxn modelId="{4CC40AAA-D3E9-E447-8DBE-B32FFC726009}" type="presParOf" srcId="{41A67AC8-1DD7-4AB7-96A3-87B24035E3FA}" destId="{CFFDF23F-D296-4CDF-8EE4-8A672559E207}" srcOrd="2" destOrd="0" presId="urn:microsoft.com/office/officeart/2005/8/layout/vList4"/>
    <dgm:cxn modelId="{68A94A77-7BE4-3148-83E8-451BB8993D87}" type="presParOf" srcId="{6E1E561E-88C1-49C6-A3F7-DE4B9AD43273}" destId="{2D0756C8-30C9-0348-B30F-A2CCC63949BB}" srcOrd="3" destOrd="0" presId="urn:microsoft.com/office/officeart/2005/8/layout/vList4"/>
    <dgm:cxn modelId="{4F5E8815-E6C3-164B-B21C-8497B6E50E7D}" type="presParOf" srcId="{6E1E561E-88C1-49C6-A3F7-DE4B9AD43273}" destId="{0A053813-1A27-48A9-9CE4-CF4EBB9943E0}" srcOrd="4" destOrd="0" presId="urn:microsoft.com/office/officeart/2005/8/layout/vList4"/>
    <dgm:cxn modelId="{DFB6C3DE-0605-6649-9BBE-639ABDD97AEC}" type="presParOf" srcId="{0A053813-1A27-48A9-9CE4-CF4EBB9943E0}" destId="{F6EA3109-3DED-4AF4-91BA-940DEFBF6AB6}" srcOrd="0" destOrd="0" presId="urn:microsoft.com/office/officeart/2005/8/layout/vList4"/>
    <dgm:cxn modelId="{09966C55-47C1-814B-A534-21865219C52F}" type="presParOf" srcId="{0A053813-1A27-48A9-9CE4-CF4EBB9943E0}" destId="{504B6808-2EA0-4B63-AE60-779A9AA54E83}" srcOrd="1" destOrd="0" presId="urn:microsoft.com/office/officeart/2005/8/layout/vList4"/>
    <dgm:cxn modelId="{A09D8EA3-BA04-D64F-A542-6232D48205BB}" type="presParOf" srcId="{0A053813-1A27-48A9-9CE4-CF4EBB9943E0}" destId="{4539DCF4-B987-4503-BDC5-6515AA2623F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4CB6-0791-48D3-B2C5-2E99B8AFCFF7}">
      <dsp:nvSpPr>
        <dsp:cNvPr id="0" name=""/>
        <dsp:cNvSpPr/>
      </dsp:nvSpPr>
      <dsp:spPr>
        <a:xfrm>
          <a:off x="0" y="0"/>
          <a:ext cx="6781017" cy="14352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800" kern="1200" dirty="0"/>
            <a:t>Carla Adasme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200" kern="1200" dirty="0"/>
            <a:t>Cargo</a:t>
          </a:r>
          <a:endParaRPr lang="es-C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200" kern="1200" dirty="0"/>
            <a:t>QA y DBA</a:t>
          </a:r>
        </a:p>
      </dsp:txBody>
      <dsp:txXfrm>
        <a:off x="1499732" y="0"/>
        <a:ext cx="5281284" cy="1435286"/>
      </dsp:txXfrm>
    </dsp:sp>
    <dsp:sp modelId="{9A7E2690-DE9C-4572-9BE5-B8C9A3B8BBB3}">
      <dsp:nvSpPr>
        <dsp:cNvPr id="0" name=""/>
        <dsp:cNvSpPr/>
      </dsp:nvSpPr>
      <dsp:spPr>
        <a:xfrm>
          <a:off x="143528" y="143528"/>
          <a:ext cx="1356203" cy="114822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AFE128-ACF6-44CA-B18B-64F5782CF210}">
      <dsp:nvSpPr>
        <dsp:cNvPr id="0" name=""/>
        <dsp:cNvSpPr/>
      </dsp:nvSpPr>
      <dsp:spPr>
        <a:xfrm>
          <a:off x="0" y="1578814"/>
          <a:ext cx="6781017" cy="14352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800" kern="1200" dirty="0"/>
            <a:t>Stephen </a:t>
          </a:r>
          <a:r>
            <a:rPr lang="es-CL" sz="2800" kern="1200" dirty="0" err="1"/>
            <a:t>Lucic</a:t>
          </a:r>
          <a:endParaRPr lang="es-CL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200" kern="1200" dirty="0"/>
            <a:t>Cargo</a:t>
          </a:r>
          <a:endParaRPr lang="es-C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200" kern="1200" dirty="0"/>
            <a:t>Jefe de proyecto y Programador</a:t>
          </a:r>
        </a:p>
      </dsp:txBody>
      <dsp:txXfrm>
        <a:off x="1499732" y="1578814"/>
        <a:ext cx="5281284" cy="1435286"/>
      </dsp:txXfrm>
    </dsp:sp>
    <dsp:sp modelId="{3F97C059-D720-4D48-953F-B84D04D0BF79}">
      <dsp:nvSpPr>
        <dsp:cNvPr id="0" name=""/>
        <dsp:cNvSpPr/>
      </dsp:nvSpPr>
      <dsp:spPr>
        <a:xfrm>
          <a:off x="143528" y="1722343"/>
          <a:ext cx="1356203" cy="114822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9000" b="-29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6EA3109-3DED-4AF4-91BA-940DEFBF6AB6}">
      <dsp:nvSpPr>
        <dsp:cNvPr id="0" name=""/>
        <dsp:cNvSpPr/>
      </dsp:nvSpPr>
      <dsp:spPr>
        <a:xfrm>
          <a:off x="0" y="3157629"/>
          <a:ext cx="6781017" cy="14352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800" kern="1200" dirty="0"/>
            <a:t>Evelyn Ramos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200" kern="1200" dirty="0"/>
            <a:t>Cargo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200" kern="1200" dirty="0"/>
            <a:t>Programador y diseñador</a:t>
          </a:r>
        </a:p>
      </dsp:txBody>
      <dsp:txXfrm>
        <a:off x="1499732" y="3157629"/>
        <a:ext cx="5281284" cy="1435286"/>
      </dsp:txXfrm>
    </dsp:sp>
    <dsp:sp modelId="{504B6808-2EA0-4B63-AE60-779A9AA54E83}">
      <dsp:nvSpPr>
        <dsp:cNvPr id="0" name=""/>
        <dsp:cNvSpPr/>
      </dsp:nvSpPr>
      <dsp:spPr>
        <a:xfrm>
          <a:off x="144003" y="3301072"/>
          <a:ext cx="1357206" cy="114840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07-10-25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1632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07-10-25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46995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07-10-25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8879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07-10-25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1782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07-10-25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7895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07-10-25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8738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07-10-25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07270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07-10-25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67012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07-10-25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558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07-10-25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6001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07-10-25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8732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040A3-26B0-41B9-8D0E-A6E2BE76A0F6}" type="datetimeFigureOut">
              <a:rPr lang="es-CL" smtClean="0"/>
              <a:t>07-10-25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2017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07886" y="1398133"/>
            <a:ext cx="9144000" cy="1620837"/>
          </a:xfrm>
        </p:spPr>
        <p:txBody>
          <a:bodyPr>
            <a:normAutofit fontScale="90000"/>
          </a:bodyPr>
          <a:lstStyle/>
          <a:p>
            <a:r>
              <a:rPr lang="es-CL" dirty="0"/>
              <a:t>Presentación Portafolio Titulo</a:t>
            </a:r>
            <a:br>
              <a:rPr lang="es-CL" dirty="0"/>
            </a:br>
            <a:r>
              <a:rPr lang="es-CL" sz="3200" dirty="0"/>
              <a:t>“Focusa”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562999"/>
            <a:ext cx="9144000" cy="1620837"/>
          </a:xfrm>
        </p:spPr>
        <p:txBody>
          <a:bodyPr>
            <a:noAutofit/>
          </a:bodyPr>
          <a:lstStyle/>
          <a:p>
            <a:r>
              <a:rPr lang="es-CL" sz="3200" dirty="0"/>
              <a:t>Ingeniería Informática</a:t>
            </a:r>
          </a:p>
          <a:p>
            <a:r>
              <a:rPr lang="es-CL" sz="1400" dirty="0"/>
              <a:t>Escuela de Informática y Telecomunicaciones</a:t>
            </a:r>
          </a:p>
          <a:p>
            <a:r>
              <a:rPr lang="es-CL" sz="1400" dirty="0"/>
              <a:t>Sede Puente Alto </a:t>
            </a:r>
          </a:p>
          <a:p>
            <a:r>
              <a:rPr lang="es-CL" sz="1400" dirty="0"/>
              <a:t>2025</a:t>
            </a:r>
          </a:p>
          <a:p>
            <a:endParaRPr lang="es-CL" sz="1400" dirty="0"/>
          </a:p>
          <a:p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2151433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45758-17A3-CA78-82D5-15B3DAA88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68E136C-5019-90F9-8E34-D8D948AE7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797" y="643001"/>
            <a:ext cx="4738689" cy="520804"/>
          </a:xfrm>
        </p:spPr>
        <p:txBody>
          <a:bodyPr>
            <a:normAutofit fontScale="90000"/>
          </a:bodyPr>
          <a:lstStyle/>
          <a:p>
            <a:r>
              <a:rPr lang="es-CL" dirty="0"/>
              <a:t>Mockups del Sistema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62922EE-3E04-8B6D-B7A9-B756AFA333C1}"/>
              </a:ext>
            </a:extLst>
          </p:cNvPr>
          <p:cNvSpPr txBox="1"/>
          <p:nvPr/>
        </p:nvSpPr>
        <p:spPr>
          <a:xfrm>
            <a:off x="757367" y="1848356"/>
            <a:ext cx="99904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L" dirty="0"/>
          </a:p>
          <a:p>
            <a:endParaRPr lang="es-CL" dirty="0"/>
          </a:p>
          <a:p>
            <a:endParaRPr lang="es-CL" dirty="0"/>
          </a:p>
          <a:p>
            <a:endParaRPr lang="es-CL" dirty="0"/>
          </a:p>
          <a:p>
            <a:endParaRPr lang="es-CL" dirty="0"/>
          </a:p>
          <a:p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23FB384-788C-6576-767E-D7E54453C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1760317"/>
            <a:ext cx="5665203" cy="481291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A990F76-677F-F49A-50DC-2F5337DB525C}"/>
              </a:ext>
            </a:extLst>
          </p:cNvPr>
          <p:cNvSpPr txBox="1"/>
          <p:nvPr/>
        </p:nvSpPr>
        <p:spPr>
          <a:xfrm>
            <a:off x="2077409" y="1346966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Pantalla de inicio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C62AB88-6B5B-B250-9F4E-AEE98ED5977C}"/>
              </a:ext>
            </a:extLst>
          </p:cNvPr>
          <p:cNvSpPr txBox="1"/>
          <p:nvPr/>
        </p:nvSpPr>
        <p:spPr>
          <a:xfrm>
            <a:off x="7595899" y="1346966"/>
            <a:ext cx="139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Vista Kanban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654D673-E8FD-54DC-2F9F-8DE45D93F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038" y="1760317"/>
            <a:ext cx="6352962" cy="481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91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68680" y="791081"/>
            <a:ext cx="10515600" cy="520804"/>
          </a:xfrm>
        </p:spPr>
        <p:txBody>
          <a:bodyPr>
            <a:normAutofit fontScale="90000"/>
          </a:bodyPr>
          <a:lstStyle/>
          <a:p>
            <a:r>
              <a:rPr lang="es-CL" dirty="0"/>
              <a:t>Mockups del Sistema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E9E841A-5B3E-B85A-9F0A-15424ED43D32}"/>
              </a:ext>
            </a:extLst>
          </p:cNvPr>
          <p:cNvSpPr txBox="1"/>
          <p:nvPr/>
        </p:nvSpPr>
        <p:spPr>
          <a:xfrm>
            <a:off x="6626161" y="1311885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Editar Tarea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32044C2-2C30-6BCD-0E3E-CD6EA4596795}"/>
              </a:ext>
            </a:extLst>
          </p:cNvPr>
          <p:cNvSpPr txBox="1"/>
          <p:nvPr/>
        </p:nvSpPr>
        <p:spPr>
          <a:xfrm>
            <a:off x="439407" y="1310499"/>
            <a:ext cx="147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Agregar Tarea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BB45464-6B3C-4B91-1A29-77DE604E05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652"/>
          <a:stretch/>
        </p:blipFill>
        <p:spPr>
          <a:xfrm>
            <a:off x="439407" y="1697016"/>
            <a:ext cx="5656594" cy="445314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E5C7465-029E-442F-FDC6-D7BBBA957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848" y="1705880"/>
            <a:ext cx="5495292" cy="444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74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73167-DBBA-C059-2CBF-A617808E0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6C8CFB0-4696-FD1E-5D9C-72705CA9F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680" y="791081"/>
            <a:ext cx="10515600" cy="520804"/>
          </a:xfrm>
        </p:spPr>
        <p:txBody>
          <a:bodyPr>
            <a:normAutofit fontScale="90000"/>
          </a:bodyPr>
          <a:lstStyle/>
          <a:p>
            <a:r>
              <a:rPr lang="es-CL" dirty="0"/>
              <a:t>Mockups del Sistema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00966F5-1D80-00F8-0276-97003E0AB41A}"/>
              </a:ext>
            </a:extLst>
          </p:cNvPr>
          <p:cNvSpPr txBox="1"/>
          <p:nvPr/>
        </p:nvSpPr>
        <p:spPr>
          <a:xfrm>
            <a:off x="5122600" y="1382273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Detalle Tarea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7E46419-36EB-C593-7B31-2FC0F6581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243" y="1821994"/>
            <a:ext cx="5954473" cy="444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02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8EBA0-AACA-324A-1B45-B633A6B78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105C2C1-151D-1EC9-33C5-5C12575E8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680" y="791081"/>
            <a:ext cx="10515600" cy="520804"/>
          </a:xfrm>
        </p:spPr>
        <p:txBody>
          <a:bodyPr>
            <a:normAutofit fontScale="90000"/>
          </a:bodyPr>
          <a:lstStyle/>
          <a:p>
            <a:r>
              <a:rPr lang="es-CL" dirty="0"/>
              <a:t>Mockups del Sistema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50F38C4-A6E8-2E3C-F49B-F26FF5D107DE}"/>
              </a:ext>
            </a:extLst>
          </p:cNvPr>
          <p:cNvSpPr txBox="1"/>
          <p:nvPr/>
        </p:nvSpPr>
        <p:spPr>
          <a:xfrm>
            <a:off x="5243042" y="1387621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Vista Calendario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60DD289-F10B-5203-463A-B27747E83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872" y="1832689"/>
            <a:ext cx="7540256" cy="470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01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41252" y="1068511"/>
            <a:ext cx="10515600" cy="644176"/>
          </a:xfrm>
        </p:spPr>
        <p:txBody>
          <a:bodyPr>
            <a:normAutofit fontScale="90000"/>
          </a:bodyPr>
          <a:lstStyle/>
          <a:p>
            <a:r>
              <a:rPr lang="es-CL" dirty="0"/>
              <a:t>Hitos Importantes </a:t>
            </a:r>
          </a:p>
        </p:txBody>
      </p:sp>
      <p:graphicFrame>
        <p:nvGraphicFramePr>
          <p:cNvPr id="6" name="Google Shape;546;p23">
            <a:extLst>
              <a:ext uri="{FF2B5EF4-FFF2-40B4-BE49-F238E27FC236}">
                <a16:creationId xmlns:a16="http://schemas.microsoft.com/office/drawing/2014/main" id="{D286135F-8E02-DD11-B3AB-F14E68EF67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8493931"/>
              </p:ext>
            </p:extLst>
          </p:nvPr>
        </p:nvGraphicFramePr>
        <p:xfrm>
          <a:off x="1708434" y="2356863"/>
          <a:ext cx="7525230" cy="1844090"/>
        </p:xfrm>
        <a:graphic>
          <a:graphicData uri="http://schemas.openxmlformats.org/drawingml/2006/table">
            <a:tbl>
              <a:tblPr firstRow="1" bandRow="1">
                <a:gradFill>
                  <a:gsLst>
                    <a:gs pos="0">
                      <a:srgbClr val="9AB4EC"/>
                    </a:gs>
                    <a:gs pos="50000">
                      <a:srgbClr val="8DA8E2"/>
                    </a:gs>
                    <a:gs pos="100000">
                      <a:srgbClr val="789BE3"/>
                    </a:gs>
                  </a:gsLst>
                  <a:lin ang="5400000" scaled="0"/>
                </a:gradFill>
              </a:tblPr>
              <a:tblGrid>
                <a:gridCol w="321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7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1" u="none" strike="noStrike" cap="none" dirty="0">
                          <a:solidFill>
                            <a:schemeClr val="tx1"/>
                          </a:solidFill>
                        </a:rPr>
                        <a:t>Nombre Fase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1" u="none" strike="noStrike" cap="none" dirty="0">
                          <a:solidFill>
                            <a:schemeClr val="tx1"/>
                          </a:solidFill>
                        </a:rPr>
                        <a:t>Fechas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strike="noStrike" cap="none" dirty="0">
                          <a:solidFill>
                            <a:schemeClr val="lt1"/>
                          </a:solidFill>
                        </a:rPr>
                        <a:t>Evaluación y reflexión</a:t>
                      </a:r>
                      <a:endParaRPr sz="1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20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21-08 / 25-08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456305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strike="noStrike" cap="none" dirty="0">
                          <a:solidFill>
                            <a:schemeClr val="lt1"/>
                          </a:solidFill>
                        </a:rPr>
                        <a:t>Definición del proyecto</a:t>
                      </a:r>
                      <a:endParaRPr sz="1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20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25-08  / 28-05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strike="noStrike" cap="none" dirty="0">
                          <a:solidFill>
                            <a:schemeClr val="lt1"/>
                          </a:solidFill>
                        </a:rPr>
                        <a:t>Documentación base</a:t>
                      </a:r>
                      <a:endParaRPr sz="1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20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28-05 / 02-09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strike="noStrike" cap="none" dirty="0">
                          <a:solidFill>
                            <a:schemeClr val="lt1"/>
                          </a:solidFill>
                        </a:rPr>
                        <a:t>Cierre Sprint</a:t>
                      </a:r>
                      <a:endParaRPr sz="1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20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02-09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537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06567" y="901597"/>
            <a:ext cx="10515600" cy="586118"/>
          </a:xfrm>
        </p:spPr>
        <p:txBody>
          <a:bodyPr>
            <a:normAutofit fontScale="90000"/>
          </a:bodyPr>
          <a:lstStyle/>
          <a:p>
            <a:r>
              <a:rPr lang="es-CL" dirty="0"/>
              <a:t>Costos por Fase 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B8C64C19-042E-DBCD-DC9B-ADEAFF031E68}"/>
              </a:ext>
            </a:extLst>
          </p:cNvPr>
          <p:cNvSpPr/>
          <p:nvPr/>
        </p:nvSpPr>
        <p:spPr>
          <a:xfrm>
            <a:off x="782337" y="1681843"/>
            <a:ext cx="10247613" cy="433251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DC71AF2-1529-3496-7FA0-B326E1CEF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457004"/>
              </p:ext>
            </p:extLst>
          </p:nvPr>
        </p:nvGraphicFramePr>
        <p:xfrm>
          <a:off x="1162050" y="1989666"/>
          <a:ext cx="9505950" cy="3649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650">
                  <a:extLst>
                    <a:ext uri="{9D8B030D-6E8A-4147-A177-3AD203B41FA5}">
                      <a16:colId xmlns:a16="http://schemas.microsoft.com/office/drawing/2014/main" val="3631702956"/>
                    </a:ext>
                  </a:extLst>
                </a:gridCol>
                <a:gridCol w="3168650">
                  <a:extLst>
                    <a:ext uri="{9D8B030D-6E8A-4147-A177-3AD203B41FA5}">
                      <a16:colId xmlns:a16="http://schemas.microsoft.com/office/drawing/2014/main" val="4075632019"/>
                    </a:ext>
                  </a:extLst>
                </a:gridCol>
                <a:gridCol w="3168650">
                  <a:extLst>
                    <a:ext uri="{9D8B030D-6E8A-4147-A177-3AD203B41FA5}">
                      <a16:colId xmlns:a16="http://schemas.microsoft.com/office/drawing/2014/main" val="4044535998"/>
                    </a:ext>
                  </a:extLst>
                </a:gridCol>
              </a:tblGrid>
              <a:tr h="521305"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Fase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Horas totales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Costo Estimado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006255"/>
                  </a:ext>
                </a:extLst>
              </a:tr>
              <a:tr h="521305">
                <a:tc>
                  <a:txBody>
                    <a:bodyPr/>
                    <a:lstStyle/>
                    <a:p>
                      <a:pPr algn="l"/>
                      <a:r>
                        <a:rPr lang="es-CL" dirty="0"/>
                        <a:t>Fase de Planificación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21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$214.375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9819280"/>
                  </a:ext>
                </a:extLst>
              </a:tr>
              <a:tr h="521305">
                <a:tc>
                  <a:txBody>
                    <a:bodyPr/>
                    <a:lstStyle/>
                    <a:p>
                      <a:pPr algn="l"/>
                      <a:r>
                        <a:rPr lang="es-CL" dirty="0"/>
                        <a:t>Fase de Análisis y Diseño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49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$466.875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203916"/>
                  </a:ext>
                </a:extLst>
              </a:tr>
              <a:tr h="521305">
                <a:tc>
                  <a:txBody>
                    <a:bodyPr/>
                    <a:lstStyle/>
                    <a:p>
                      <a:pPr algn="l"/>
                      <a:r>
                        <a:rPr lang="es-CL" dirty="0"/>
                        <a:t>Fase de Desarrollo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323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$2.881.875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9413144"/>
                  </a:ext>
                </a:extLst>
              </a:tr>
              <a:tr h="521305">
                <a:tc>
                  <a:txBody>
                    <a:bodyPr/>
                    <a:lstStyle/>
                    <a:p>
                      <a:pPr algn="l"/>
                      <a:r>
                        <a:rPr lang="es-CL" dirty="0"/>
                        <a:t>Fase de QA (Pruebas)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77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$941.875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717207"/>
                  </a:ext>
                </a:extLst>
              </a:tr>
              <a:tr h="521305">
                <a:tc>
                  <a:txBody>
                    <a:bodyPr/>
                    <a:lstStyle/>
                    <a:p>
                      <a:pPr algn="l"/>
                      <a:r>
                        <a:rPr lang="es-CL" dirty="0"/>
                        <a:t>Fase de Implementación/Cierre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$872.500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91805"/>
                  </a:ext>
                </a:extLst>
              </a:tr>
              <a:tr h="521305">
                <a:tc>
                  <a:txBody>
                    <a:bodyPr/>
                    <a:lstStyle/>
                    <a:p>
                      <a:pPr algn="l"/>
                      <a:r>
                        <a:rPr lang="es-CL" b="1" dirty="0"/>
                        <a:t>Total Proyecto</a:t>
                      </a:r>
                      <a:endParaRPr lang="es-C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535 h</a:t>
                      </a:r>
                      <a:endParaRPr lang="es-C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$5.377.500</a:t>
                      </a:r>
                      <a:endParaRPr lang="es-C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915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4514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41252" y="628245"/>
            <a:ext cx="10515600" cy="644176"/>
          </a:xfrm>
        </p:spPr>
        <p:txBody>
          <a:bodyPr>
            <a:normAutofit fontScale="90000"/>
          </a:bodyPr>
          <a:lstStyle/>
          <a:p>
            <a:r>
              <a:rPr lang="es-CL" dirty="0"/>
              <a:t>Tecnologías del Desarrollo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89429" y="1272421"/>
            <a:ext cx="1086131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Lenguaje de Programación: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Python 3.x</a:t>
            </a:r>
          </a:p>
          <a:p>
            <a:endParaRPr lang="es-CL" b="1" dirty="0"/>
          </a:p>
          <a:p>
            <a:r>
              <a:rPr lang="es-CL" b="1" dirty="0"/>
              <a:t>Framework </a:t>
            </a:r>
            <a:r>
              <a:rPr lang="es-CL" b="1" dirty="0" err="1"/>
              <a:t>Backend</a:t>
            </a:r>
            <a:r>
              <a:rPr lang="es-CL" b="1" dirty="0"/>
              <a:t>: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Django 5.0</a:t>
            </a:r>
          </a:p>
          <a:p>
            <a:endParaRPr lang="es-CL" b="1" dirty="0"/>
          </a:p>
          <a:p>
            <a:r>
              <a:rPr lang="es-CL" b="1" dirty="0"/>
              <a:t>Base de Datos: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MySQL o SQL Server</a:t>
            </a:r>
          </a:p>
          <a:p>
            <a:endParaRPr lang="es-CL" b="1" dirty="0"/>
          </a:p>
          <a:p>
            <a:r>
              <a:rPr lang="es-CL" b="1" dirty="0" err="1"/>
              <a:t>Frontend</a:t>
            </a:r>
            <a:r>
              <a:rPr lang="es-CL" b="1" dirty="0"/>
              <a:t>: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HTML5, CSS3 y JavaScript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Bootstrap</a:t>
            </a:r>
          </a:p>
          <a:p>
            <a:endParaRPr lang="es-CL" b="1" dirty="0"/>
          </a:p>
          <a:p>
            <a:r>
              <a:rPr lang="es-CL" b="1" dirty="0"/>
              <a:t>Entorno de Desarrollo: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Visual Studio </a:t>
            </a:r>
            <a:r>
              <a:rPr lang="es-CL" dirty="0" err="1"/>
              <a:t>Code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GitHub</a:t>
            </a:r>
          </a:p>
          <a:p>
            <a:endParaRPr lang="es-CL" b="1" dirty="0"/>
          </a:p>
          <a:p>
            <a:r>
              <a:rPr lang="es-CL" b="1" dirty="0"/>
              <a:t>Metodología de Desarrollo: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Scrum </a:t>
            </a:r>
          </a:p>
        </p:txBody>
      </p:sp>
    </p:spTree>
    <p:extLst>
      <p:ext uri="{BB962C8B-B14F-4D97-AF65-F5344CB8AC3E}">
        <p14:creationId xmlns:p14="http://schemas.microsoft.com/office/powerpoint/2010/main" val="3484348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3"/>
          <p:cNvSpPr txBox="1">
            <a:spLocks/>
          </p:cNvSpPr>
          <p:nvPr/>
        </p:nvSpPr>
        <p:spPr>
          <a:xfrm>
            <a:off x="609558" y="699121"/>
            <a:ext cx="10515600" cy="1053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/>
              <a:t>Conclusión  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C996CBE9-7AF7-AD71-3333-A4F05AF40672}"/>
              </a:ext>
            </a:extLst>
          </p:cNvPr>
          <p:cNvSpPr/>
          <p:nvPr/>
        </p:nvSpPr>
        <p:spPr>
          <a:xfrm>
            <a:off x="839487" y="1923143"/>
            <a:ext cx="10365542" cy="433251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dirty="0"/>
              <a:t>La fase de planificación permitió </a:t>
            </a:r>
            <a:r>
              <a:rPr lang="es-CL" b="1" dirty="0"/>
              <a:t>definir claramente los objetivos, alcances y requerimientos de Focusa</a:t>
            </a:r>
            <a:r>
              <a:rPr lang="es-CL" dirty="0"/>
              <a:t>, asegurando una visión compartida del proyecto entre los integrantes.</a:t>
            </a:r>
            <a:br>
              <a:rPr lang="es-CL" dirty="0"/>
            </a:br>
            <a:r>
              <a:rPr lang="es-CL" dirty="0"/>
              <a:t>Se levantaron las </a:t>
            </a:r>
            <a:r>
              <a:rPr lang="es-CL" b="1" dirty="0"/>
              <a:t>necesidades del usuario</a:t>
            </a:r>
            <a:r>
              <a:rPr lang="es-CL" dirty="0"/>
              <a:t>, se identificaron los principales problemas a resolver y se estableció la </a:t>
            </a:r>
            <a:r>
              <a:rPr lang="es-CL" b="1" dirty="0"/>
              <a:t>propuesta de solución</a:t>
            </a:r>
            <a:r>
              <a:rPr lang="es-CL" dirty="0"/>
              <a:t> como una plataforma de gestión de tiempo y productividad.</a:t>
            </a:r>
            <a:br>
              <a:rPr lang="es-CL" dirty="0"/>
            </a:br>
            <a:r>
              <a:rPr lang="es-CL" dirty="0"/>
              <a:t>Además, se realizó la </a:t>
            </a:r>
            <a:r>
              <a:rPr lang="es-CL" b="1" dirty="0"/>
              <a:t>estructuración del equipo, estimación de horas y costos por fase</a:t>
            </a:r>
            <a:r>
              <a:rPr lang="es-CL" dirty="0"/>
              <a:t>, lo que nos entrega una base sólida para avanzar hacia el análisis, diseño y desarrollo con un marco de trabajo bien definido.</a:t>
            </a:r>
          </a:p>
        </p:txBody>
      </p:sp>
    </p:spTree>
    <p:extLst>
      <p:ext uri="{BB962C8B-B14F-4D97-AF65-F5344CB8AC3E}">
        <p14:creationId xmlns:p14="http://schemas.microsoft.com/office/powerpoint/2010/main" val="4071933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C5D7939A-BC7B-E516-681B-96044152210D}"/>
              </a:ext>
            </a:extLst>
          </p:cNvPr>
          <p:cNvSpPr txBox="1"/>
          <p:nvPr/>
        </p:nvSpPr>
        <p:spPr>
          <a:xfrm>
            <a:off x="555827" y="2315666"/>
            <a:ext cx="2993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INTEGRANTES DEL PROYECTO</a:t>
            </a:r>
            <a:endParaRPr lang="es-CL" dirty="0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61689694-AE1D-7F59-36B7-DCF4483D5E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8516771"/>
              </p:ext>
            </p:extLst>
          </p:nvPr>
        </p:nvGraphicFramePr>
        <p:xfrm>
          <a:off x="4082926" y="1382434"/>
          <a:ext cx="6781017" cy="4592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3599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25659" y="1110713"/>
            <a:ext cx="10515600" cy="718087"/>
          </a:xfrm>
        </p:spPr>
        <p:txBody>
          <a:bodyPr/>
          <a:lstStyle/>
          <a:p>
            <a:r>
              <a:rPr lang="es-CL" dirty="0"/>
              <a:t>Descripción del Proyecto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3CAAA338-F429-9042-FFA7-A873477A3F80}"/>
              </a:ext>
            </a:extLst>
          </p:cNvPr>
          <p:cNvSpPr/>
          <p:nvPr/>
        </p:nvSpPr>
        <p:spPr>
          <a:xfrm>
            <a:off x="714908" y="2169769"/>
            <a:ext cx="4565013" cy="4262028"/>
          </a:xfrm>
          <a:prstGeom prst="roundRect">
            <a:avLst>
              <a:gd name="adj" fmla="val 10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 algn="ctr"/>
            <a:r>
              <a:rPr lang="es-MX" sz="2800" u="sng" dirty="0"/>
              <a:t>Problemática</a:t>
            </a:r>
          </a:p>
          <a:p>
            <a:pPr lvl="0" algn="ctr"/>
            <a:endParaRPr lang="es-CL" u="sng" dirty="0"/>
          </a:p>
          <a:p>
            <a:r>
              <a:rPr lang="es-CL" dirty="0"/>
              <a:t>Hoy en día, los estudiantes y profesionales enfrentan múltiples dificultades al organizar su tiempo:</a:t>
            </a:r>
          </a:p>
          <a:p>
            <a:r>
              <a:rPr lang="es-CL" dirty="0"/>
              <a:t>El uso de herramientas dispersas (agendas físicas, Google Calendar, Trello, etc.) genera desorden y duplicidad de información.</a:t>
            </a:r>
          </a:p>
          <a:p>
            <a:r>
              <a:rPr lang="es-CL" dirty="0"/>
              <a:t>Falta de una aplicación web simple y adaptada al contexto académico o del día a día.</a:t>
            </a:r>
          </a:p>
          <a:p>
            <a:r>
              <a:rPr lang="es-CL" dirty="0"/>
              <a:t>Poca visibilidad del avance real de tareas y entregas.</a:t>
            </a:r>
          </a:p>
          <a:p>
            <a:pPr lvl="0" algn="ctr"/>
            <a:endParaRPr lang="es-MX" u="sng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066F7A35-626F-23CE-7A47-1D8E5CBBB80B}"/>
              </a:ext>
            </a:extLst>
          </p:cNvPr>
          <p:cNvSpPr/>
          <p:nvPr/>
        </p:nvSpPr>
        <p:spPr>
          <a:xfrm>
            <a:off x="6912081" y="2177325"/>
            <a:ext cx="4641290" cy="4262028"/>
          </a:xfrm>
          <a:prstGeom prst="roundRect">
            <a:avLst>
              <a:gd name="adj" fmla="val 10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 algn="ctr"/>
            <a:r>
              <a:rPr lang="es-MX" sz="2800" u="sng" dirty="0"/>
              <a:t>Propuesta de solución</a:t>
            </a:r>
          </a:p>
          <a:p>
            <a:pPr lvl="0" algn="ctr"/>
            <a:endParaRPr lang="es-MX" u="sng" dirty="0"/>
          </a:p>
          <a:p>
            <a:r>
              <a:rPr lang="es-CL" dirty="0"/>
              <a:t>Está diseñada para ayudar a estudiantes y profesionales a organizar, planificar y dar seguimiento a sus tareas. La aplicación web busca centralizar en un solo lugar las funciones básicas de planificación: creación de tareas, definición de plazos, visualización en listas, tableros y calendario, además de reportes básicos de productividad.</a:t>
            </a:r>
          </a:p>
          <a:p>
            <a:endParaRPr lang="es-CL" dirty="0"/>
          </a:p>
          <a:p>
            <a:pPr lvl="0" algn="just"/>
            <a:endParaRPr lang="es-CL" sz="1800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8FB58451-B5D0-BDE6-FFE9-4D940E71256C}"/>
              </a:ext>
            </a:extLst>
          </p:cNvPr>
          <p:cNvSpPr/>
          <p:nvPr/>
        </p:nvSpPr>
        <p:spPr>
          <a:xfrm>
            <a:off x="5456903" y="3736258"/>
            <a:ext cx="1140542" cy="7570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1309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1F1CFDA6-4B15-1117-A158-08C7A7DC2C2C}"/>
              </a:ext>
            </a:extLst>
          </p:cNvPr>
          <p:cNvSpPr/>
          <p:nvPr/>
        </p:nvSpPr>
        <p:spPr>
          <a:xfrm>
            <a:off x="614515" y="2040571"/>
            <a:ext cx="10962967" cy="157522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Desarrollar una aplicación web multiplataforma que facilite la organización, planificación y seguimiento de actividades, permitiendo a estudiantes y profesionales optimizar su tiempo y mejorar su productividad personal y académica.</a:t>
            </a:r>
            <a:endParaRPr lang="es-CL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68ECD55C-14AF-66FA-ED98-BC5A00C9EF6C}"/>
              </a:ext>
            </a:extLst>
          </p:cNvPr>
          <p:cNvSpPr/>
          <p:nvPr/>
        </p:nvSpPr>
        <p:spPr>
          <a:xfrm>
            <a:off x="614514" y="4732407"/>
            <a:ext cx="10962967" cy="157522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Implementar un sistema de registro y autenticación de usuarios con control básico de acceso. Desarrollar módulos de gestión de tareas y subtareas con fechas límite y estados de avance. Diseñar vistas múltiples (Kanban y calendario) que faciliten diferentes estilos de organización. Incorporar un módulo de reportes básicos de productividad, que permita medir el cumplimiento de tareas. </a:t>
            </a:r>
            <a:endParaRPr lang="es-CL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EF79C96-AB81-4E82-DFF5-8BABB8C6C3B1}"/>
              </a:ext>
            </a:extLst>
          </p:cNvPr>
          <p:cNvSpPr txBox="1"/>
          <p:nvPr/>
        </p:nvSpPr>
        <p:spPr>
          <a:xfrm>
            <a:off x="152400" y="1197198"/>
            <a:ext cx="1193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Objetivo General</a:t>
            </a:r>
            <a:endParaRPr lang="es-CL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5A578C5-359E-EE93-4566-7B93CDA5020B}"/>
              </a:ext>
            </a:extLst>
          </p:cNvPr>
          <p:cNvSpPr txBox="1"/>
          <p:nvPr/>
        </p:nvSpPr>
        <p:spPr>
          <a:xfrm>
            <a:off x="152400" y="4009875"/>
            <a:ext cx="1193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Objetivos Específicos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4292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10065" y="809447"/>
            <a:ext cx="10515600" cy="750840"/>
          </a:xfrm>
        </p:spPr>
        <p:txBody>
          <a:bodyPr/>
          <a:lstStyle/>
          <a:p>
            <a:r>
              <a:rPr lang="es-CL" dirty="0"/>
              <a:t>Alcances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914374" y="1664801"/>
            <a:ext cx="100729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Que hace el Sistema: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Permite </a:t>
            </a:r>
            <a:r>
              <a:rPr lang="es-CL" b="1" dirty="0"/>
              <a:t>registrar y autenticar usuarios</a:t>
            </a:r>
            <a:r>
              <a:rPr lang="es-CL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Gestiona </a:t>
            </a:r>
            <a:r>
              <a:rPr lang="es-CL" b="1" dirty="0"/>
              <a:t>tareas y subtareas</a:t>
            </a:r>
            <a:r>
              <a:rPr lang="es-CL" dirty="0"/>
              <a:t> con fechas límite y estados de avance.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Ofrece diferentes </a:t>
            </a:r>
            <a:r>
              <a:rPr lang="es-CL" b="1" dirty="0"/>
              <a:t>vistas de organización</a:t>
            </a:r>
            <a:r>
              <a:rPr lang="es-CL" dirty="0"/>
              <a:t>: tablero Kanban y calendario semanal o mensual.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Genera </a:t>
            </a:r>
            <a:r>
              <a:rPr lang="es-CL" b="1" dirty="0"/>
              <a:t>reportes básicos de productividad</a:t>
            </a:r>
            <a:r>
              <a:rPr lang="es-CL" dirty="0"/>
              <a:t> (ejemplo: porcentaje de tareas completadas por semana).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Funciona en versiones </a:t>
            </a:r>
            <a:r>
              <a:rPr lang="es-CL" b="1" dirty="0"/>
              <a:t>web y escritorio</a:t>
            </a:r>
            <a:r>
              <a:rPr lang="es-CL" dirty="0"/>
              <a:t> con base de datos.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Se apoya en metodologías ágiles (</a:t>
            </a:r>
            <a:r>
              <a:rPr lang="es-CL" b="1" dirty="0"/>
              <a:t>Scrum / Kanban</a:t>
            </a:r>
            <a:r>
              <a:rPr lang="es-CL" dirty="0"/>
              <a:t>) para la planificación de actividades.</a:t>
            </a:r>
          </a:p>
          <a:p>
            <a:endParaRPr lang="es-CL" dirty="0"/>
          </a:p>
          <a:p>
            <a:endParaRPr lang="es-CL" dirty="0"/>
          </a:p>
          <a:p>
            <a:r>
              <a:rPr lang="es-CL" dirty="0"/>
              <a:t>Qué no hace: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No integra aplicaciones externas como Google Calendar, </a:t>
            </a:r>
            <a:r>
              <a:rPr lang="es-CL" dirty="0" err="1"/>
              <a:t>Teams</a:t>
            </a:r>
            <a:r>
              <a:rPr lang="es-CL" dirty="0"/>
              <a:t> o </a:t>
            </a:r>
            <a:r>
              <a:rPr lang="es-CL" dirty="0" err="1"/>
              <a:t>Slack</a:t>
            </a:r>
            <a:r>
              <a:rPr lang="es-CL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No cuenta con </a:t>
            </a:r>
            <a:r>
              <a:rPr lang="es-CL" b="1" dirty="0"/>
              <a:t>aplicación móvil nativa</a:t>
            </a:r>
            <a:r>
              <a:rPr lang="es-CL" dirty="0"/>
              <a:t> (solo web adaptable).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No incluye funciones de </a:t>
            </a:r>
            <a:r>
              <a:rPr lang="es-CL" b="1" dirty="0"/>
              <a:t>automatización avanzada o inteligencia artificial</a:t>
            </a:r>
            <a:r>
              <a:rPr lang="es-CL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No administra </a:t>
            </a:r>
            <a:r>
              <a:rPr lang="es-CL" b="1" dirty="0"/>
              <a:t>múltiples proyectos simultáneos con jerarquías complejas</a:t>
            </a:r>
            <a:r>
              <a:rPr lang="es-CL" dirty="0"/>
              <a:t> (en esta versión se centra en gestión personal).</a:t>
            </a:r>
          </a:p>
          <a:p>
            <a:endParaRPr lang="es-CL" dirty="0"/>
          </a:p>
          <a:p>
            <a:endParaRPr lang="es-CL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08041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41416" y="1054442"/>
            <a:ext cx="10515600" cy="752587"/>
          </a:xfrm>
        </p:spPr>
        <p:txBody>
          <a:bodyPr/>
          <a:lstStyle/>
          <a:p>
            <a:r>
              <a:rPr lang="es-CL" dirty="0"/>
              <a:t>Usuarios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3D74629-6040-F658-DDEF-7F56A5261CFD}"/>
              </a:ext>
            </a:extLst>
          </p:cNvPr>
          <p:cNvSpPr/>
          <p:nvPr/>
        </p:nvSpPr>
        <p:spPr>
          <a:xfrm>
            <a:off x="839487" y="1923143"/>
            <a:ext cx="10365542" cy="433251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b="1" dirty="0"/>
              <a:t>Estudiantes de Educación Superior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Organizan tareas, entregas y proyectos grupales.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Visualizan plazos en calendarios y tableros Kanban.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Reducen olvidos y mejoran su gestión del tiempo en exámenes y trabajos.</a:t>
            </a:r>
          </a:p>
          <a:p>
            <a:endParaRPr lang="es-CL" b="1" dirty="0"/>
          </a:p>
          <a:p>
            <a:r>
              <a:rPr lang="es-CL" b="1" dirty="0"/>
              <a:t>Profesionales Independientes / </a:t>
            </a:r>
            <a:r>
              <a:rPr lang="es-CL" b="1" dirty="0" err="1"/>
              <a:t>Freelancers</a:t>
            </a:r>
            <a:endParaRPr lang="es-CL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Planifican proyectos personales o laborales de manera estructurada.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Obtienen reportes básicos de productividad para evaluar rendimiento.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Simplifican el seguimiento de múltiples clientes o entregas.</a:t>
            </a:r>
          </a:p>
          <a:p>
            <a:endParaRPr lang="es-CL" b="1" dirty="0"/>
          </a:p>
          <a:p>
            <a:r>
              <a:rPr lang="es-CL" b="1" dirty="0"/>
              <a:t>Pequeños Equipos de Trabajo </a:t>
            </a:r>
            <a:r>
              <a:rPr lang="es-CL" b="1" i="1" dirty="0"/>
              <a:t>(uso compartido inicial)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Coordinación sencilla de actividades comunes.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Visualización de tareas compartidas en tableros.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Organización sin necesidad de sistemas costosos o complejos.</a:t>
            </a:r>
          </a:p>
          <a:p>
            <a:pPr algn="ct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04090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D81D5-E25F-22F7-E67C-19AB3A8EE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8FA53D1-9FB3-E887-DC95-29BBC6FB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34" y="863056"/>
            <a:ext cx="10515600" cy="752587"/>
          </a:xfrm>
        </p:spPr>
        <p:txBody>
          <a:bodyPr/>
          <a:lstStyle/>
          <a:p>
            <a:r>
              <a:rPr lang="es-CL" dirty="0"/>
              <a:t>Lista de Requerimientos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6F6E5D5F-F80F-AA95-B722-76AD581ED952}"/>
              </a:ext>
            </a:extLst>
          </p:cNvPr>
          <p:cNvSpPr/>
          <p:nvPr/>
        </p:nvSpPr>
        <p:spPr>
          <a:xfrm>
            <a:off x="339756" y="1933775"/>
            <a:ext cx="5312261" cy="442449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b="1" dirty="0"/>
              <a:t>Requerimientos Funcionales (RF): </a:t>
            </a:r>
          </a:p>
          <a:p>
            <a:endParaRPr lang="es-CL" b="1" dirty="0"/>
          </a:p>
          <a:p>
            <a:pPr>
              <a:buFont typeface="+mj-lt"/>
              <a:buAutoNum type="arabicPeriod"/>
            </a:pPr>
            <a:r>
              <a:rPr lang="es-CL" b="1" dirty="0"/>
              <a:t>Registro y Autenticación de Usuarios: </a:t>
            </a:r>
            <a:r>
              <a:rPr lang="es-CL" dirty="0"/>
              <a:t>Permitir crear cuentas y acceder con credenciales seguras.</a:t>
            </a:r>
          </a:p>
          <a:p>
            <a:pPr>
              <a:buFont typeface="+mj-lt"/>
              <a:buAutoNum type="arabicPeriod"/>
            </a:pPr>
            <a:r>
              <a:rPr lang="es-CL" b="1" dirty="0"/>
              <a:t> Gestión de Tareas: </a:t>
            </a:r>
            <a:r>
              <a:rPr lang="es-CL" dirty="0"/>
              <a:t>Crear, editar, eliminar y marcar tareas como completadas.</a:t>
            </a:r>
          </a:p>
          <a:p>
            <a:r>
              <a:rPr lang="es-CL" b="1" dirty="0"/>
              <a:t>3. Vistas de Organización: </a:t>
            </a:r>
            <a:r>
              <a:rPr lang="es-CL" dirty="0"/>
              <a:t>Mostrar tareas en </a:t>
            </a:r>
            <a:r>
              <a:rPr lang="es-CL" b="1" dirty="0"/>
              <a:t>lista, tablero Kanban y calendario semanal</a:t>
            </a:r>
            <a:r>
              <a:rPr lang="es-CL" dirty="0"/>
              <a:t>.</a:t>
            </a:r>
            <a:r>
              <a:rPr lang="es-CL" b="1" dirty="0"/>
              <a:t> </a:t>
            </a:r>
          </a:p>
          <a:p>
            <a:r>
              <a:rPr lang="es-CL" b="1" dirty="0"/>
              <a:t>4. Reportes Básicos: </a:t>
            </a:r>
            <a:r>
              <a:rPr lang="es-CL" dirty="0"/>
              <a:t>Generar reportes de productividad (ejemplo: % de tareas completadas).</a:t>
            </a:r>
          </a:p>
          <a:p>
            <a:r>
              <a:rPr lang="es-CL" b="1" dirty="0"/>
              <a:t>5. Roles de Usuario: </a:t>
            </a:r>
            <a:r>
              <a:rPr lang="es-CL" dirty="0"/>
              <a:t>Rol estándar (usuario) y rol administrador básico.</a:t>
            </a:r>
          </a:p>
          <a:p>
            <a:endParaRPr lang="es-CL" dirty="0"/>
          </a:p>
        </p:txBody>
      </p:sp>
      <p:sp>
        <p:nvSpPr>
          <p:cNvPr id="3" name="Rectángulo: esquinas redondeadas 1">
            <a:extLst>
              <a:ext uri="{FF2B5EF4-FFF2-40B4-BE49-F238E27FC236}">
                <a16:creationId xmlns:a16="http://schemas.microsoft.com/office/drawing/2014/main" id="{D5EBB28A-51CC-313A-E6A0-4F231D17E132}"/>
              </a:ext>
            </a:extLst>
          </p:cNvPr>
          <p:cNvSpPr/>
          <p:nvPr/>
        </p:nvSpPr>
        <p:spPr>
          <a:xfrm>
            <a:off x="6096000" y="1932424"/>
            <a:ext cx="5567916" cy="442449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b="1" dirty="0"/>
              <a:t>Requerimientos No Funcionales (RNF): </a:t>
            </a:r>
          </a:p>
          <a:p>
            <a:endParaRPr lang="es-CL" b="1" dirty="0"/>
          </a:p>
          <a:p>
            <a:pPr>
              <a:buFont typeface="+mj-lt"/>
              <a:buAutoNum type="arabicPeriod"/>
            </a:pPr>
            <a:r>
              <a:rPr lang="es-CL" b="1" dirty="0"/>
              <a:t> Usabilidad: </a:t>
            </a:r>
            <a:r>
              <a:rPr lang="es-CL" dirty="0"/>
              <a:t>Interfaz intuitiva, amigable y adaptable a distintos tamaños de pantalla.</a:t>
            </a:r>
          </a:p>
          <a:p>
            <a:pPr>
              <a:buFont typeface="+mj-lt"/>
              <a:buAutoNum type="arabicPeriod"/>
            </a:pPr>
            <a:r>
              <a:rPr lang="es-CL" b="1" dirty="0"/>
              <a:t> Rendimiento: </a:t>
            </a:r>
            <a:r>
              <a:rPr lang="es-CL" dirty="0"/>
              <a:t>El sistema debe responder en menos de 2 segundos por acción (crear, editar tarea).</a:t>
            </a:r>
          </a:p>
          <a:p>
            <a:pPr>
              <a:buFont typeface="+mj-lt"/>
              <a:buAutoNum type="arabicPeriod"/>
            </a:pPr>
            <a:r>
              <a:rPr lang="es-CL" b="1" dirty="0"/>
              <a:t> Portabilidad: </a:t>
            </a:r>
            <a:r>
              <a:rPr lang="es-CL" dirty="0"/>
              <a:t>Ejecutable en versión </a:t>
            </a:r>
            <a:r>
              <a:rPr lang="es-CL" b="1" dirty="0"/>
              <a:t>web</a:t>
            </a:r>
            <a:r>
              <a:rPr lang="es-CL" dirty="0"/>
              <a:t> </a:t>
            </a:r>
            <a:r>
              <a:rPr lang="es-CL" b="1" dirty="0"/>
              <a:t>Seguridad: </a:t>
            </a:r>
            <a:r>
              <a:rPr lang="es-CL" dirty="0"/>
              <a:t>Autenticación segura y cifrado de contraseñas.</a:t>
            </a:r>
          </a:p>
          <a:p>
            <a:r>
              <a:rPr lang="es-CL" b="1" dirty="0"/>
              <a:t>5. Escalabilidad inicial: </a:t>
            </a:r>
            <a:r>
              <a:rPr lang="es-CL" dirty="0"/>
              <a:t>Preparado para crecer e incorporar nuevas funcionalidades en el futuro.</a:t>
            </a:r>
          </a:p>
          <a:p>
            <a:pPr>
              <a:buFont typeface="+mj-lt"/>
              <a:buAutoNum type="arabicPeriod"/>
            </a:pPr>
            <a:endParaRPr lang="es-CL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18331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5C573C-E467-A4AE-372D-417018AE9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7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5F8D55D-238F-D5A1-DFEF-6ED9A53A9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2477910"/>
            <a:ext cx="4171994" cy="17916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Mockups del Sistema</a:t>
            </a:r>
          </a:p>
        </p:txBody>
      </p:sp>
      <p:grpSp>
        <p:nvGrpSpPr>
          <p:cNvPr id="36" name="Group 29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1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110FAF5-D0E0-BEB2-7280-3045CB836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78"/>
          <a:stretch/>
        </p:blipFill>
        <p:spPr>
          <a:xfrm>
            <a:off x="4771603" y="-9939"/>
            <a:ext cx="7234130" cy="685736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C3E56D3-E1F4-F1E7-5259-F8216E6EDCE8}"/>
              </a:ext>
            </a:extLst>
          </p:cNvPr>
          <p:cNvSpPr txBox="1"/>
          <p:nvPr/>
        </p:nvSpPr>
        <p:spPr>
          <a:xfrm>
            <a:off x="-223628" y="1742509"/>
            <a:ext cx="9990462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s-CL" dirty="0"/>
          </a:p>
          <a:p>
            <a:pPr>
              <a:spcAft>
                <a:spcPts val="600"/>
              </a:spcAft>
            </a:pPr>
            <a:endParaRPr lang="es-CL" dirty="0"/>
          </a:p>
          <a:p>
            <a:pPr>
              <a:spcAft>
                <a:spcPts val="600"/>
              </a:spcAft>
            </a:pPr>
            <a:endParaRPr lang="es-CL" dirty="0"/>
          </a:p>
          <a:p>
            <a:pPr>
              <a:spcAft>
                <a:spcPts val="600"/>
              </a:spcAft>
            </a:pPr>
            <a:endParaRPr lang="es-CL" dirty="0"/>
          </a:p>
          <a:p>
            <a:pPr>
              <a:spcAft>
                <a:spcPts val="600"/>
              </a:spcAft>
            </a:pPr>
            <a:endParaRPr lang="es-CL" dirty="0"/>
          </a:p>
          <a:p>
            <a:pPr>
              <a:spcAft>
                <a:spcPts val="600"/>
              </a:spcAft>
            </a:pPr>
            <a:endParaRPr lang="es-CL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59BCAC9-CDC9-2C9E-1039-23221B6A6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7" y="91945"/>
            <a:ext cx="2816577" cy="53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79795-A4BE-BF48-54EE-1C67D1F05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5061AC7-B594-B90B-DB65-1130DB1D8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797" y="756592"/>
            <a:ext cx="4738689" cy="520804"/>
          </a:xfrm>
        </p:spPr>
        <p:txBody>
          <a:bodyPr>
            <a:normAutofit fontScale="90000"/>
          </a:bodyPr>
          <a:lstStyle/>
          <a:p>
            <a:r>
              <a:rPr lang="es-CL" dirty="0"/>
              <a:t>Mockups del Sistema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2CAB647-3272-A6F0-6D37-79F1C3D73407}"/>
              </a:ext>
            </a:extLst>
          </p:cNvPr>
          <p:cNvSpPr txBox="1"/>
          <p:nvPr/>
        </p:nvSpPr>
        <p:spPr>
          <a:xfrm>
            <a:off x="757367" y="1848356"/>
            <a:ext cx="99904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L" dirty="0"/>
          </a:p>
          <a:p>
            <a:endParaRPr lang="es-CL" dirty="0"/>
          </a:p>
          <a:p>
            <a:endParaRPr lang="es-CL" dirty="0"/>
          </a:p>
          <a:p>
            <a:endParaRPr lang="es-CL" dirty="0"/>
          </a:p>
          <a:p>
            <a:endParaRPr lang="es-CL" dirty="0"/>
          </a:p>
          <a:p>
            <a:endParaRPr lang="es-CL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158D5E6-D8B7-910D-2EBE-657DB8461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97" y="1760319"/>
            <a:ext cx="5827582" cy="414091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213467F-7942-BF6E-8B99-87F73BB93DD3}"/>
              </a:ext>
            </a:extLst>
          </p:cNvPr>
          <p:cNvSpPr txBox="1"/>
          <p:nvPr/>
        </p:nvSpPr>
        <p:spPr>
          <a:xfrm>
            <a:off x="1924968" y="1277396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Inicio de sesión o registrarse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BE63E74-C9D3-033D-4627-46344DEA2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798" y="1760319"/>
            <a:ext cx="1942290" cy="472763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26E2468-1724-48D3-AC87-E379904A42A8}"/>
              </a:ext>
            </a:extLst>
          </p:cNvPr>
          <p:cNvSpPr txBox="1"/>
          <p:nvPr/>
        </p:nvSpPr>
        <p:spPr>
          <a:xfrm>
            <a:off x="8157843" y="1277396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Menú Lateral</a:t>
            </a:r>
          </a:p>
        </p:txBody>
      </p:sp>
    </p:spTree>
    <p:extLst>
      <p:ext uri="{BB962C8B-B14F-4D97-AF65-F5344CB8AC3E}">
        <p14:creationId xmlns:p14="http://schemas.microsoft.com/office/powerpoint/2010/main" val="30387502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928</Words>
  <Application>Microsoft Macintosh PowerPoint</Application>
  <PresentationFormat>Panorámica</PresentationFormat>
  <Paragraphs>155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Presentación Portafolio Titulo “Focusa”</vt:lpstr>
      <vt:lpstr>Presentación de PowerPoint</vt:lpstr>
      <vt:lpstr>Descripción del Proyecto</vt:lpstr>
      <vt:lpstr>Presentación de PowerPoint</vt:lpstr>
      <vt:lpstr>Alcances</vt:lpstr>
      <vt:lpstr>Usuarios</vt:lpstr>
      <vt:lpstr>Lista de Requerimientos</vt:lpstr>
      <vt:lpstr>Mockups del Sistema</vt:lpstr>
      <vt:lpstr>Mockups del Sistema</vt:lpstr>
      <vt:lpstr>Mockups del Sistema</vt:lpstr>
      <vt:lpstr>Mockups del Sistema</vt:lpstr>
      <vt:lpstr>Mockups del Sistema</vt:lpstr>
      <vt:lpstr>Mockups del Sistema</vt:lpstr>
      <vt:lpstr>Hitos Importantes </vt:lpstr>
      <vt:lpstr>Costos por Fase </vt:lpstr>
      <vt:lpstr>Tecnologías del Desarrollo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Portafolio de Título “Título del Caso”</dc:title>
  <dc:creator>Sala_</dc:creator>
  <cp:lastModifiedBy>EVELYN . SOTO RAMOS</cp:lastModifiedBy>
  <cp:revision>95</cp:revision>
  <dcterms:created xsi:type="dcterms:W3CDTF">2015-07-01T15:45:01Z</dcterms:created>
  <dcterms:modified xsi:type="dcterms:W3CDTF">2025-10-07T14:08:53Z</dcterms:modified>
</cp:coreProperties>
</file>